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0" r:id="rId2"/>
    <p:sldId id="261" r:id="rId3"/>
    <p:sldId id="268" r:id="rId4"/>
    <p:sldId id="264" r:id="rId5"/>
    <p:sldId id="269" r:id="rId6"/>
    <p:sldId id="258" r:id="rId7"/>
    <p:sldId id="270" r:id="rId8"/>
    <p:sldId id="256" r:id="rId9"/>
    <p:sldId id="271" r:id="rId10"/>
    <p:sldId id="259" r:id="rId11"/>
    <p:sldId id="272" r:id="rId12"/>
    <p:sldId id="265" r:id="rId13"/>
    <p:sldId id="273" r:id="rId14"/>
    <p:sldId id="260" r:id="rId15"/>
    <p:sldId id="274" r:id="rId16"/>
    <p:sldId id="267" r:id="rId17"/>
    <p:sldId id="275" r:id="rId18"/>
    <p:sldId id="262" r:id="rId19"/>
    <p:sldId id="276" r:id="rId20"/>
    <p:sldId id="266" r:id="rId21"/>
    <p:sldId id="277" r:id="rId22"/>
    <p:sldId id="263" r:id="rId23"/>
    <p:sldId id="278" r:id="rId24"/>
    <p:sldId id="257" r:id="rId25"/>
    <p:sldId id="279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FA5"/>
    <a:srgbClr val="FEFFC0"/>
    <a:srgbClr val="FFC0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27"/>
    <p:restoredTop sz="94671"/>
  </p:normalViewPr>
  <p:slideViewPr>
    <p:cSldViewPr snapToGrid="0">
      <p:cViewPr varScale="1">
        <p:scale>
          <a:sx n="203" d="100"/>
          <a:sy n="203" d="100"/>
        </p:scale>
        <p:origin x="181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47836D-F074-F845-A3BE-15D1060292DE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EB6076-F58C-7040-AD28-1DC03F1E9F5D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18641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C86130-27E6-CAA3-D62D-CB597E644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C8FEE55-13F8-ACEC-BB66-A8E15C669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F6C374B-305F-63FC-10FC-721BE25DBFB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BD3190-3053-8933-C0CC-A25A9F9467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948190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FA74CE-A9B6-2C6C-DB64-1BCB0C1FD6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B7694D2-AFEC-2CE0-F65C-D002CB03395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17E71A-C4DC-4AFE-3EF0-7BCB5A1213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BE6D22-CBFB-3660-E3FC-D958AB95FF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73255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7E1AE0-64C4-0B8F-F5C5-2203DC69D0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F07B-9D7A-E366-6DA5-2FD583338F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9CB236-B404-203A-878D-E740C811EC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E95240-5F44-FEC7-A24A-C45F5579D6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4474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C04851-3D4B-C8AF-66CC-1F94BFCE3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1B5383-BA6D-CC34-2CB9-F7F773B7C6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1C5217-0764-5B35-39C7-DC7B5059B9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998D0-AA0B-85F8-4E38-63B5B6F612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640829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8C7DE5-1D77-F430-B298-954F175774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0DEDA7-7B2F-2486-BB39-6D157A4EB0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5965938-AC8C-8869-6AA6-60DA722FC5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481E16-2FAA-B742-7B86-85B778C55D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97644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F78E-5DB9-ECC2-D381-1F1285D71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A6ACEFB-C88F-BD8D-CDC5-5920E6AF70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43AD6D-60A5-27AD-1809-D68434B528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7C9A10-A8BA-D36B-521C-A25EAFFE409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74905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4C5974-F541-4B76-51F7-D8F25DF1A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2FCD46-C604-2B76-6548-DCCB5B71D4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5C9DB3-2379-025F-86C7-8A48CF9050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671A9C-38E5-B02A-354B-94370A4B82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98067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758A6C-FCDB-68D0-1ABA-D8A3086F92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0756C6B-59A2-E91E-30A0-90DE245292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A669CE4-CCB3-9279-34D5-1C8C908C6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2A77B-FCB9-3034-0346-63DC75746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52602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9444F8-21BF-64D2-8F43-FCBC5FE66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998F65-99F2-116A-C57A-2D302F3F03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33CD7D-6365-D554-EDB2-00BC78C8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35D8F8-1482-02C1-A1DC-00606A934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610031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020C38-C05A-1C85-752B-C4877F991D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343422-F95A-AFCB-13D3-3BCCFA55404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A6F55C-263D-0B9F-6E10-12B2D7253A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93E2BC-95BC-994D-4C1C-B6483B8BE7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81383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B6D286-3BBD-E547-F55E-6C1EAE848D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615DC42-EF8E-C31D-DF90-CF23CE075B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6A3615-9A58-BBDF-3DF0-9341E2E8CA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66B1B3E-32FF-48B4-7A7D-1A61A569C90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58587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B0856-7B9C-E5F5-D04A-32503ED07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EC020-03CE-E886-96D8-5935F328BCC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26E8B0-45D2-8111-3D92-03C8F1E8B7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0A3B2A-0056-A8F4-94DC-C0EAAF6F90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1310091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9DFD74-6901-3A02-C933-E1DA274519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30CDAC-CA2B-EAB2-B603-76B279C27FB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1C9A23-16D5-51E4-F66B-FF4D5B0C05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A7FE9-6AB2-F4C7-4B89-9B35BAFD6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92457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1738A3-D202-7EDD-642B-515DD87CF8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A751C-AE42-9596-9F37-C4E335B9BC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05EC5-E062-9C3B-4678-037DEBE8A7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45D1C6-3F4C-19EC-64AD-CF75FCAA38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286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7382FD-6C53-55DB-BCE0-8F98386AF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C10C06-A115-9FA5-E36B-9FD278BDD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7C2A99-6483-9EB4-93D8-437276E28F7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671EC03-EE1B-5225-26E4-2B05691FE99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698899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37C36B-367F-A427-1698-B22F914F64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A2D6B0-F095-813D-A73F-FDCF88153F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C905B7-33F1-4379-DC46-B242CCF8674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8BF378-5E9F-EE30-7A65-AAB1D72DF7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70134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8FBB4D-4905-5CD1-1547-6F9C1DB0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78EAAD-34F3-9DD9-79DC-72880F3C08F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58DD11-B63C-8135-C91A-DD8B43FF01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3CE141-ABA2-7237-E59E-22E1BDEDF6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800597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0E5328-C22E-41EE-5129-ED55A7D471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9DD95D-089B-8CB0-5D30-947CF4E1022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86D5F01-EEA6-9654-7978-C5C6DE20C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55A605-7EBA-3A87-FE9A-697706CEB81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851855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BD0261-7823-E2E0-9E22-4C47ADF6CD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0F06205-4E01-293D-0DB7-6F537EA5B5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65C546-4BA8-7476-6F9A-6859B5A998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C7650F9-F97B-1829-9652-2536D9FE77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32642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12B35-05A0-20DD-E30C-F812E739D7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FB86A5C-3038-AC5D-371D-5E2D484AB9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CC3282-CEA9-743B-FE98-926CEE691E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D93DBE-3D5B-6E67-3689-E12BDAF2C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3797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D33CF-A357-B581-9992-E859A128E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A5EF29-CA23-277B-C56F-6E4573F4A6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FED57AB-DCD2-79E2-2B78-41F151BDBC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312231-F491-2266-57BD-E2541D349FC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133418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744328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B530D-0488-C2FD-6CC6-D3030EF076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A23B4B4-7FD5-FAFF-49C8-A0FD24DC10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6CA4F2-DE9A-4703-AEB5-FA15C61C8A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EB54988-B637-5642-0E53-35822EF111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10358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3975C6-3369-51FF-C4DF-F5B70CAF3A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BBB1EE-3F3D-D881-B21F-856CC94475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5006FA-80C8-81D3-F468-E24DF289E4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DC72DB-6418-D344-93AB-B653A9DE77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EB6076-F58C-7040-AD28-1DC03F1E9F5D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2123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D269F3-1538-3CC5-25BF-AF609C1DA6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DA4A0A-3D30-0D7C-5DA1-A86F753D3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78A6F6-FE9B-74F0-6B69-C43DFB1FCF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396B-3C19-E6FE-782F-8456D4AFFA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204E05-0C45-5115-D5B0-9C00F3B87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69200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2B2CB-2DD2-5B11-B55B-43D48863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8F1897-60A9-7DB3-D50F-5AD8284071F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6E816F-28B3-86B9-97CA-D58768F2A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F64970-888D-9A7D-C594-A40D75EDBD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188C9E-5792-C681-85C4-80CFD6F935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531324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EE82F2-373C-C907-0415-AD20654337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128C9-4019-1EEB-C2D4-8595587E4C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CDA3B1-C9AF-3FB9-DF01-BE132BDE06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414299-AE0D-B276-19D6-95B4E45C3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8DFFCC-B811-1120-8B41-540A46252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11062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4FE397-C605-E391-BBA7-426733A71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EC65B-3FE9-6BF8-C89B-3F890DC105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E4B1D7-46DE-63C9-EF9E-E4F51E31B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58F839-B60E-ED46-0E13-B3D5CF362D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D9CB95-583F-E083-1ED4-7AA8ADF9B5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20256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80653C-4B0A-F846-4DDF-3957505C39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5F91EF-B528-1277-48FD-C4F7DD0341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A3F56D-29D7-8979-FC2A-E85784A26C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BD76F-27AF-E9A9-1F33-178C9DB6AB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8D9F31-B30E-14AE-ECFF-DD8A15C87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0408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5A59EC-1E61-5027-6DD6-40C4E93659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00C20F-0F7D-FFBF-DB58-166300F6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A745EA-C5A1-935D-1EC5-5075D108AC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FE2865-F371-91A6-8663-D9D0769D2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1251E4-5F24-E3D4-E9A6-B6B997CD1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CAE7E0-2354-C486-B75C-9721367DA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97389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39939F-69C0-15D7-990F-D8B346F0EA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A62DEE-94A7-F3E5-60C1-905DAC76E5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0D2AC70-57C4-0DBF-B285-8361B72116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37B353-9FFF-02E6-D426-E420F455B4F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9404C8-1476-9AC3-E956-AB54E3E8C5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B428C23-4211-4CC8-EEC4-DCA895724E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949E86-7E5A-DB25-021C-298F0EC312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A3D576-B1FF-4C5D-B7A2-C0FC054FD8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49473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32038E-E8C4-3293-D571-D7C1204984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4CA3694-8E4A-1899-67DA-7A80C23B5E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7726DB-C04F-61E7-FBC4-6CE39CB50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8C3DE-B84E-38A4-254D-82108F645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71631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45336F-87E1-920D-2D28-A605078F9C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6BE8A6D-13AE-2455-6838-B58432AAD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B15F6D-9EB0-0E6A-9CC4-775FF8C257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34612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599B54-F0B7-3C66-56B0-B42A3B11BC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31A1A9-02EA-4088-B871-619DFB99A6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A561F0B-5AB7-50A7-48FF-F14D9E4B3A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D616EE-31A8-7565-E749-4D000FDA3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628CBCD-A4BC-A8CE-A5BE-FD083EBF4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CAFDAC-4B77-987F-C7D1-3B92B3393B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301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73F1F-3FBE-BE69-FC3E-78CB4B455A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580C85-EF51-7E6B-4DCA-FD854C37F0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B17CFA-2C95-F14E-2579-2CF96ADE7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066ED0-C0FB-B42F-18AB-CFB66EB8E2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91D1B-DF99-8432-429F-B9D584A9B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BB8026-675B-D03E-37AE-B561FF24B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15986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F13C783-8A8B-0518-DABE-7A57FB237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2553DA-2F67-3759-3AF1-0A7918BF3E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7D5304-85A9-FBA1-1467-40B20DB218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2CEF234-FA5E-F74A-AF61-81C74A5AFCF5}" type="datetimeFigureOut">
              <a:rPr lang="en-GB" smtClean="0"/>
              <a:t>10/09/2025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79FB58-4E59-CCBD-06E7-C12671F52C5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4E83C0-58CB-56D4-6C2C-CC899437B4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8DD1ACC-260B-D347-8D93-506B88133D96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3436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health condition&#10;&#10;AI-generated content may be incorrect.">
            <a:extLst>
              <a:ext uri="{FF2B5EF4-FFF2-40B4-BE49-F238E27FC236}">
                <a16:creationId xmlns:a16="http://schemas.microsoft.com/office/drawing/2014/main" id="{52567E4C-71E1-EC53-8D1F-476939F246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721" y="0"/>
            <a:ext cx="9970558" cy="6858000"/>
          </a:xfrm>
          <a:prstGeom prst="rect">
            <a:avLst/>
          </a:prstGeom>
        </p:spPr>
      </p:pic>
      <p:pic>
        <p:nvPicPr>
          <p:cNvPr id="6" name="Picture 5" descr="A logo of a university&#10;&#10;AI-generated content may be incorrect.">
            <a:extLst>
              <a:ext uri="{FF2B5EF4-FFF2-40B4-BE49-F238E27FC236}">
                <a16:creationId xmlns:a16="http://schemas.microsoft.com/office/drawing/2014/main" id="{FA0A87A0-5F83-4EEB-FC25-99020520A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5675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9BEFD4-3406-09FA-6EF0-95EDD9C066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CC308B-26AF-5CA3-74C3-3AD3F8831F1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D7F7495-4A86-A23D-4345-046AF58E3C63}"/>
              </a:ext>
            </a:extLst>
          </p:cNvPr>
          <p:cNvSpPr txBox="1"/>
          <p:nvPr/>
        </p:nvSpPr>
        <p:spPr>
          <a:xfrm>
            <a:off x="1940557" y="122502"/>
            <a:ext cx="223073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Elspeth Tirel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108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B7BCA7D-44ED-C919-712D-F2BDBF87ACE9}"/>
              </a:ext>
            </a:extLst>
          </p:cNvPr>
          <p:cNvSpPr txBox="1"/>
          <p:nvPr/>
        </p:nvSpPr>
        <p:spPr>
          <a:xfrm>
            <a:off x="4683122" y="122502"/>
            <a:ext cx="3221395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74/98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4BBAB3F-319E-F24E-2A30-A67AF0CBFE65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338C9E8-3102-F56F-D73D-83264948253B}"/>
              </a:ext>
            </a:extLst>
          </p:cNvPr>
          <p:cNvSpPr txBox="1"/>
          <p:nvPr/>
        </p:nvSpPr>
        <p:spPr>
          <a:xfrm>
            <a:off x="391157" y="5653915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ECDEA4B8-85B7-7246-BB15-8684D8A891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732992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22618129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931023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52917038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90395034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52978316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71376646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376869592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094282589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3158555165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3464997486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4026888881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1827895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534751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8802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4950598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9261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93845439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03231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63259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8744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136670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9105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519444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604683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7384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79969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68303532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7167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299020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8043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6414296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6477204"/>
                  </a:ext>
                </a:extLst>
              </a:tr>
            </a:tbl>
          </a:graphicData>
        </a:graphic>
      </p:graphicFrame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918C39D7-5C98-1A59-AA59-9B86B48C1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1ABDBBF-928A-3C8C-5DAF-A25C90015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1819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1FEF7-EB7B-F5E9-B393-096554ED9E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93758B9-B79B-6F93-56F3-760CEF31E65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F87ABE-2B37-E37E-1EA2-96537735A901}"/>
              </a:ext>
            </a:extLst>
          </p:cNvPr>
          <p:cNvSpPr txBox="1"/>
          <p:nvPr/>
        </p:nvSpPr>
        <p:spPr>
          <a:xfrm>
            <a:off x="2331714" y="288188"/>
            <a:ext cx="69557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train more, will it be good for my heart?”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blood_pressure_systolic/</a:t>
            </a:r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blood_pressure_diastolic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/average_heart_rate</a:t>
            </a:r>
          </a:p>
        </p:txBody>
      </p:sp>
      <p:pic>
        <p:nvPicPr>
          <p:cNvPr id="10" name="Picture 9" descr="A person in a red and black plaid shirt&#10;&#10;AI-generated content may be incorrect.">
            <a:extLst>
              <a:ext uri="{FF2B5EF4-FFF2-40B4-BE49-F238E27FC236}">
                <a16:creationId xmlns:a16="http://schemas.microsoft.com/office/drawing/2014/main" id="{094E32C9-C7AC-ABA4-6A7B-6D4981CF9F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8011AA3-DA90-7705-5486-5BC1DFC2DD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5297" y="1376595"/>
            <a:ext cx="5481405" cy="5481405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1FEAA5D4-A3A7-4A91-6977-FD1FE793F5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8626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D95EF4-7A88-AC61-9C13-83C74DCF4C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DDC3D055-4CE3-BD36-0D93-6FFB31EAE899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5FF74A-7636-B199-A0BE-73A66054D2AD}"/>
              </a:ext>
            </a:extLst>
          </p:cNvPr>
          <p:cNvSpPr txBox="1"/>
          <p:nvPr/>
        </p:nvSpPr>
        <p:spPr>
          <a:xfrm>
            <a:off x="1940557" y="122502"/>
            <a:ext cx="2121093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Nicol Bolas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61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D885014-D966-FBC1-7BE8-EC1453C5A6F6}"/>
              </a:ext>
            </a:extLst>
          </p:cNvPr>
          <p:cNvSpPr txBox="1"/>
          <p:nvPr/>
        </p:nvSpPr>
        <p:spPr>
          <a:xfrm>
            <a:off x="45665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15.7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78/123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F21039A-D24B-D883-6499-A96A86226E19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D5A753-D8AB-ABBC-D10C-2FA25F92DB75}"/>
              </a:ext>
            </a:extLst>
          </p:cNvPr>
          <p:cNvSpPr txBox="1"/>
          <p:nvPr/>
        </p:nvSpPr>
        <p:spPr>
          <a:xfrm>
            <a:off x="391157" y="5653915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F4E577C8-A541-0FF0-D398-279ED6A4CA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88488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932034169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83809772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33173627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6591033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4814967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11658278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53784452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67008074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588697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23617249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40777506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105555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63737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73588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88431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50684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24714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506832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2713168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7949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162873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1084040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394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6655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7372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2928993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7609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1301035"/>
                  </a:ext>
                </a:extLst>
              </a:tr>
            </a:tbl>
          </a:graphicData>
        </a:graphic>
      </p:graphicFrame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9D4D2ACA-58E3-663D-A881-C014CDF7CA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908081F-3B7C-8394-F0D1-B2D9107DA5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4711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0AD2BE-6BF4-567F-3B8B-8C85A454DF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AB8DB38-BA12-6459-56C7-0E27512707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3" cy="4733634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E28EE3D-4AAB-B8CC-969B-0292D90EF8C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5FA594D-852C-67DE-B551-AB7C25DA39BD}"/>
              </a:ext>
            </a:extLst>
          </p:cNvPr>
          <p:cNvSpPr txBox="1"/>
          <p:nvPr/>
        </p:nvSpPr>
        <p:spPr>
          <a:xfrm>
            <a:off x="2331714" y="287482"/>
            <a:ext cx="861883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“Now I am retired and have more time for sports. Will I lose weight?”</a:t>
            </a:r>
          </a:p>
          <a:p>
            <a:endParaRPr lang="en-GB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calories_burned</a:t>
            </a:r>
          </a:p>
        </p:txBody>
      </p:sp>
      <p:pic>
        <p:nvPicPr>
          <p:cNvPr id="8" name="Picture 7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E41CF860-7305-26A5-094A-8F2A303A28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0B03D4C-7974-E8EF-A6FF-4A9233BCC5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181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64D06-9D71-5AF3-CE67-D220F7C8CA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012E10A-BBD8-CED4-C20D-8D7FD14EF0F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E3A3655-F14B-3B0F-CB2C-0832DF9FF74F}"/>
              </a:ext>
            </a:extLst>
          </p:cNvPr>
          <p:cNvSpPr txBox="1"/>
          <p:nvPr/>
        </p:nvSpPr>
        <p:spPr>
          <a:xfrm>
            <a:off x="1950244" y="122502"/>
            <a:ext cx="208691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 err="1"/>
              <a:t>Arlinn</a:t>
            </a:r>
            <a:r>
              <a:rPr lang="en-GB" dirty="0"/>
              <a:t> Kord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41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52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C3F5665-6B45-3B1E-4189-B8AA7DF06F41}"/>
              </a:ext>
            </a:extLst>
          </p:cNvPr>
          <p:cNvSpPr txBox="1"/>
          <p:nvPr/>
        </p:nvSpPr>
        <p:spPr>
          <a:xfrm>
            <a:off x="455918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78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79/124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157E0B-7D5E-B9BE-A7A8-8C720D9A4C5B}"/>
              </a:ext>
            </a:extLst>
          </p:cNvPr>
          <p:cNvSpPr txBox="1"/>
          <p:nvPr/>
        </p:nvSpPr>
        <p:spPr>
          <a:xfrm>
            <a:off x="8426030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EF2F3F6-C452-601B-A14A-E2228C262B33}"/>
              </a:ext>
            </a:extLst>
          </p:cNvPr>
          <p:cNvSpPr txBox="1"/>
          <p:nvPr/>
        </p:nvSpPr>
        <p:spPr>
          <a:xfrm>
            <a:off x="391157" y="5653915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3C10C44-0457-E754-89C7-F91397FAF8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2506137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98321834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71337331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30998860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9743328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5326396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660944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142748974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870603407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2914341414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52492082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19341938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6807828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547143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0751505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957746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7005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10161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035210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76579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84417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8077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040025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3197072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45078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472669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7145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42576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307466"/>
                  </a:ext>
                </a:extLst>
              </a:tr>
            </a:tbl>
          </a:graphicData>
        </a:graphic>
      </p:graphicFrame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DD320D76-F781-E782-F31C-E9FC7D94D4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96318470-D42B-4A27-C2F9-ACAB6189F6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374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51D32F-21A2-2053-E232-9B9BE459C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F0811EB-622E-3810-A8DB-55CAE21471A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1C2E20-167A-1C5B-46D3-1C107122CE14}"/>
              </a:ext>
            </a:extLst>
          </p:cNvPr>
          <p:cNvSpPr txBox="1"/>
          <p:nvPr/>
        </p:nvSpPr>
        <p:spPr>
          <a:xfrm>
            <a:off x="2351088" y="287482"/>
            <a:ext cx="927561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know I’ll eat a lot and train less on vacation; will it be bad for my weight?”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calories_burned ==&gt; bmi</a:t>
            </a:r>
          </a:p>
        </p:txBody>
      </p:sp>
      <p:pic>
        <p:nvPicPr>
          <p:cNvPr id="7" name="Picture 6" descr="A person smiling at the camera&#10;&#10;AI-generated content may be incorrect.">
            <a:extLst>
              <a:ext uri="{FF2B5EF4-FFF2-40B4-BE49-F238E27FC236}">
                <a16:creationId xmlns:a16="http://schemas.microsoft.com/office/drawing/2014/main" id="{A99486F1-279C-17DB-7086-46078091D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2B3A605-A9E6-11C5-D090-5A07257401C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3599897-853B-D93F-5B0A-84E7917CE2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404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39336A-D2DF-3C8B-54FE-85E4A0E53E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46D651D-0BD5-5CF8-84C4-E3BAA0C95FD6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8F29A8D-702F-6CF8-1BC1-A440B67D2E73}"/>
              </a:ext>
            </a:extLst>
          </p:cNvPr>
          <p:cNvSpPr txBox="1"/>
          <p:nvPr/>
        </p:nvSpPr>
        <p:spPr>
          <a:xfrm>
            <a:off x="1940557" y="122502"/>
            <a:ext cx="218912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Kaito Shizuki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3F84CC7-BF12-2F46-0B67-D54A85429F3E}"/>
              </a:ext>
            </a:extLst>
          </p:cNvPr>
          <p:cNvSpPr txBox="1"/>
          <p:nvPr/>
        </p:nvSpPr>
        <p:spPr>
          <a:xfrm>
            <a:off x="4600599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23.7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82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78/128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58848BB-16E0-225D-988D-E51E927DB5C9}"/>
              </a:ext>
            </a:extLst>
          </p:cNvPr>
          <p:cNvSpPr txBox="1"/>
          <p:nvPr/>
        </p:nvSpPr>
        <p:spPr>
          <a:xfrm>
            <a:off x="8416343" y="122502"/>
            <a:ext cx="262604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7D48-49AA-3918-9253-5CC38B6B3CAF}"/>
              </a:ext>
            </a:extLst>
          </p:cNvPr>
          <p:cNvSpPr txBox="1"/>
          <p:nvPr/>
        </p:nvSpPr>
        <p:spPr>
          <a:xfrm>
            <a:off x="391157" y="5653915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5FECF97-E3A2-D886-CFB0-CE3AA035054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14920564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3667993844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636646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027956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24424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93309597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0548107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27920420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353765854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62484774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382183357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3684144743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1077956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852785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8503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8993380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46867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9978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960410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10489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34009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8506763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132193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623845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7452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63529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8467414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309676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7372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45459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9289878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398F0955-5C20-33B4-8676-23489328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3AC362A-6DB6-683A-A173-1F9E6C1425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6660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A010EE-EEBE-C861-665D-B207F349BE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6E5CBC0-6C01-9738-1092-334035A0C3E5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1ECCFAE-1AAB-F5BB-1465-1395D048574E}"/>
              </a:ext>
            </a:extLst>
          </p:cNvPr>
          <p:cNvSpPr txBox="1"/>
          <p:nvPr/>
        </p:nvSpPr>
        <p:spPr>
          <a:xfrm>
            <a:off x="2331714" y="287482"/>
            <a:ext cx="931133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US" i="1" dirty="0"/>
              <a:t>“I don’t feel like walking a lot after work anymore… Will this be bad for me?”</a:t>
            </a:r>
          </a:p>
          <a:p>
            <a:endParaRPr lang="en-US" i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i="1" dirty="0">
                <a:latin typeface="Courier New" panose="02070309020205020404" pitchFamily="49" charset="0"/>
                <a:cs typeface="Courier New" panose="02070309020205020404" pitchFamily="49" charset="0"/>
              </a:rPr>
              <a:t>decrease daily_steps</a:t>
            </a:r>
            <a:endParaRPr lang="en-US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blue shirt&#10;&#10;AI-generated content may be incorrect.">
            <a:extLst>
              <a:ext uri="{FF2B5EF4-FFF2-40B4-BE49-F238E27FC236}">
                <a16:creationId xmlns:a16="http://schemas.microsoft.com/office/drawing/2014/main" id="{D5FCB71E-9556-2C50-E039-7ABCCCD637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92BD40-8026-CA95-8B5F-D33E96B9D2C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12FDDE6-4F02-A574-8732-9281196AF6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3194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0FD8C7-6DC5-265D-1353-51E688E1F8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84FCC571-C214-35BB-874A-8CAA1843113B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7D2E873-B781-F8B1-07F3-7D27E47E1F95}"/>
              </a:ext>
            </a:extLst>
          </p:cNvPr>
          <p:cNvSpPr txBox="1"/>
          <p:nvPr/>
        </p:nvSpPr>
        <p:spPr>
          <a:xfrm>
            <a:off x="1950244" y="122502"/>
            <a:ext cx="216956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Liliana Vess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26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73EF1A6-632C-9725-2EAB-B2186D00B5B9}"/>
              </a:ext>
            </a:extLst>
          </p:cNvPr>
          <p:cNvSpPr txBox="1"/>
          <p:nvPr/>
        </p:nvSpPr>
        <p:spPr>
          <a:xfrm>
            <a:off x="4600508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18.4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75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89/115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1174149-FA26-3549-40D5-D4A9D7391785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Never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D068A00-4CB4-3691-2B1D-B75D6A041B59}"/>
              </a:ext>
            </a:extLst>
          </p:cNvPr>
          <p:cNvSpPr txBox="1"/>
          <p:nvPr/>
        </p:nvSpPr>
        <p:spPr>
          <a:xfrm>
            <a:off x="391157" y="5653915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92060620-1400-7A28-BEEC-3149D2BBDC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3360948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3058202724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69634108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6382562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403844792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059811845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88219906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2792303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1853139340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366042006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927879642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399261780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0929967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58344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8693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629957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61719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10522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837960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10271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19134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9319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3478923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687221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8475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899723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7037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9394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623547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15.25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4866917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5234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8176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4716414"/>
                  </a:ext>
                </a:extLst>
              </a:tr>
            </a:tbl>
          </a:graphicData>
        </a:graphic>
      </p:graphicFrame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33F98CBA-1C56-0742-2420-A81D64761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507AD05A-97B8-9C32-1DC7-91A18B7002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6599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B60EB-D3B6-99A2-4C47-44F3C3957C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77309E8D-F86B-04CA-51D1-C4BE3B7410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5815B9C-1A4C-A221-314A-A78AE3D17915}"/>
              </a:ext>
            </a:extLst>
          </p:cNvPr>
          <p:cNvSpPr txBox="1"/>
          <p:nvPr/>
        </p:nvSpPr>
        <p:spPr>
          <a:xfrm>
            <a:off x="2351088" y="287482"/>
            <a:ext cx="8423781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“What impact does my fitness level have on the calories I burn?”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Fitness_level ==&gt; calories_burned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ith red hair crossing her arms&#10;&#10;AI-generated content may be incorrect.">
            <a:extLst>
              <a:ext uri="{FF2B5EF4-FFF2-40B4-BE49-F238E27FC236}">
                <a16:creationId xmlns:a16="http://schemas.microsoft.com/office/drawing/2014/main" id="{C69DE7E1-E298-220B-BB96-1827A450F1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556239-827E-0A86-3D6F-B17F63EBB4A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802DDDB-DA7B-CCAA-0945-A96D16D748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4406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C7B964-39AC-FF3D-F6DC-3EB62BCD68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5EC49634-0361-9EB3-015D-66C2B9AA655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66A5C17-77BB-A772-164C-6D212C38A0A8}"/>
              </a:ext>
            </a:extLst>
          </p:cNvPr>
          <p:cNvSpPr txBox="1"/>
          <p:nvPr/>
        </p:nvSpPr>
        <p:spPr>
          <a:xfrm>
            <a:off x="1950244" y="122502"/>
            <a:ext cx="2414933" cy="17143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Olivia </a:t>
            </a:r>
            <a:r>
              <a:rPr lang="en-GB" dirty="0" err="1"/>
              <a:t>Voldaren</a:t>
            </a:r>
            <a:r>
              <a:rPr lang="en-GB" dirty="0"/>
              <a:t> 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 </a:t>
            </a:r>
            <a:r>
              <a:rPr lang="en-GB" dirty="0"/>
              <a:t>30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ACFA678-C37F-FE95-4537-0D2B4A14AC8A}"/>
              </a:ext>
            </a:extLst>
          </p:cNvPr>
          <p:cNvSpPr txBox="1"/>
          <p:nvPr/>
        </p:nvSpPr>
        <p:spPr>
          <a:xfrm>
            <a:off x="4723190" y="117735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73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88/122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A88B9CE-9ED6-5E64-9882-8C7DDEE88EA9}"/>
              </a:ext>
            </a:extLst>
          </p:cNvPr>
          <p:cNvSpPr txBox="1"/>
          <p:nvPr/>
        </p:nvSpPr>
        <p:spPr>
          <a:xfrm>
            <a:off x="8426030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B47C616-ED1D-D2E5-CFAB-CEB6289DEF9E}"/>
              </a:ext>
            </a:extLst>
          </p:cNvPr>
          <p:cNvSpPr txBox="1"/>
          <p:nvPr/>
        </p:nvSpPr>
        <p:spPr>
          <a:xfrm>
            <a:off x="391157" y="5653915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2C82451-7ECB-FA4A-FB96-2EF4A5EA71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0136740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1172965712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585869143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968697589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815778761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1961389363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59761230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487877296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550745875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1868961000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1418254021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3562519404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3431944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1457777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23831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8882492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10156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4212443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10747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996628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10058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7629985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9207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836495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8286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7617655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13.77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4633063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6673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8259528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7610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701986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7479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4551688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8269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5408909"/>
                  </a:ext>
                </a:extLst>
              </a:tr>
            </a:tbl>
          </a:graphicData>
        </a:graphic>
      </p:graphicFrame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B72E7B48-8410-A3BA-4A1B-470A8CD689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CDD0F956-1C88-7BB8-2DE5-0D6E8B73BB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95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9A9CE-5529-EB25-F806-7B290B18A9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18A0234-A4D5-99E1-8571-9A78068757D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E043C4F-8A89-6489-52AF-0505050B6F3F}"/>
              </a:ext>
            </a:extLst>
          </p:cNvPr>
          <p:cNvSpPr txBox="1"/>
          <p:nvPr/>
        </p:nvSpPr>
        <p:spPr>
          <a:xfrm>
            <a:off x="1940557" y="122502"/>
            <a:ext cx="2265620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Dack Fayden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88E7DB-4986-24E4-B670-B7101EB9DA36}"/>
              </a:ext>
            </a:extLst>
          </p:cNvPr>
          <p:cNvSpPr txBox="1"/>
          <p:nvPr/>
        </p:nvSpPr>
        <p:spPr>
          <a:xfrm>
            <a:off x="4638847" y="100197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29.1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70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80/139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D7AD845-38FB-FC43-3630-D17D41A95BC2}"/>
              </a:ext>
            </a:extLst>
          </p:cNvPr>
          <p:cNvSpPr txBox="1"/>
          <p:nvPr/>
        </p:nvSpPr>
        <p:spPr>
          <a:xfrm>
            <a:off x="8416343" y="122502"/>
            <a:ext cx="2749342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C71E7F-DEE2-B63D-4EE2-7DE12BC1A3A5}"/>
              </a:ext>
            </a:extLst>
          </p:cNvPr>
          <p:cNvSpPr txBox="1"/>
          <p:nvPr/>
        </p:nvSpPr>
        <p:spPr>
          <a:xfrm>
            <a:off x="391157" y="5653915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hours_sleep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421CFBB-D86D-D810-6218-75B388DFF7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2193990"/>
              </p:ext>
            </p:extLst>
          </p:nvPr>
        </p:nvGraphicFramePr>
        <p:xfrm>
          <a:off x="838201" y="2546467"/>
          <a:ext cx="10515597" cy="2734784"/>
        </p:xfrm>
        <a:graphic>
          <a:graphicData uri="http://schemas.openxmlformats.org/drawingml/2006/table">
            <a:tbl>
              <a:tblPr/>
              <a:tblGrid>
                <a:gridCol w="787764">
                  <a:extLst>
                    <a:ext uri="{9D8B030D-6E8A-4147-A177-3AD203B41FA5}">
                      <a16:colId xmlns:a16="http://schemas.microsoft.com/office/drawing/2014/main" val="418676750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300968990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57064458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473780624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3969345461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1947986933"/>
                    </a:ext>
                  </a:extLst>
                </a:gridCol>
                <a:gridCol w="787764">
                  <a:extLst>
                    <a:ext uri="{9D8B030D-6E8A-4147-A177-3AD203B41FA5}">
                      <a16:colId xmlns:a16="http://schemas.microsoft.com/office/drawing/2014/main" val="2081389628"/>
                    </a:ext>
                  </a:extLst>
                </a:gridCol>
                <a:gridCol w="1005079">
                  <a:extLst>
                    <a:ext uri="{9D8B030D-6E8A-4147-A177-3AD203B41FA5}">
                      <a16:colId xmlns:a16="http://schemas.microsoft.com/office/drawing/2014/main" val="1419064297"/>
                    </a:ext>
                  </a:extLst>
                </a:gridCol>
                <a:gridCol w="1243521">
                  <a:extLst>
                    <a:ext uri="{9D8B030D-6E8A-4147-A177-3AD203B41FA5}">
                      <a16:colId xmlns:a16="http://schemas.microsoft.com/office/drawing/2014/main" val="268695787"/>
                    </a:ext>
                  </a:extLst>
                </a:gridCol>
                <a:gridCol w="1530256">
                  <a:extLst>
                    <a:ext uri="{9D8B030D-6E8A-4147-A177-3AD203B41FA5}">
                      <a16:colId xmlns:a16="http://schemas.microsoft.com/office/drawing/2014/main" val="4219786740"/>
                    </a:ext>
                  </a:extLst>
                </a:gridCol>
                <a:gridCol w="1222393">
                  <a:extLst>
                    <a:ext uri="{9D8B030D-6E8A-4147-A177-3AD203B41FA5}">
                      <a16:colId xmlns:a16="http://schemas.microsoft.com/office/drawing/2014/main" val="1541304665"/>
                    </a:ext>
                  </a:extLst>
                </a:gridCol>
              </a:tblGrid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2695910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397325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3866367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10041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6841758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9932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1078086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9997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09596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9473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8.69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9966185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8599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49330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7779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12.27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9369576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2365821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6423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3076343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6700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16.38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0775154"/>
                  </a:ext>
                </a:extLst>
              </a:tr>
              <a:tr h="1936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6908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5.17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1332573"/>
                  </a:ext>
                </a:extLst>
              </a:tr>
              <a:tr h="205714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7756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9076" marR="9076" marT="9076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18.21</a:t>
                      </a:r>
                    </a:p>
                  </a:txBody>
                  <a:tcPr marL="9076" marR="9076" marT="9076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304076"/>
                  </a:ext>
                </a:extLst>
              </a:tr>
            </a:tbl>
          </a:graphicData>
        </a:graphic>
      </p:graphicFrame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E924A85C-DD83-2915-7E61-56251505F1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CA46923-86FF-C502-65CE-2A7E1538AE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09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9395-E682-74CE-A389-1BBFA7B0DD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983862-F33A-B737-738F-D70D15DD89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40243" y="2124365"/>
            <a:ext cx="6311514" cy="4733635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17887BA-667F-F944-96AF-92A4D6851C6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B5A02E-CE2A-C399-9F1E-527435ACF662}"/>
              </a:ext>
            </a:extLst>
          </p:cNvPr>
          <p:cNvSpPr txBox="1"/>
          <p:nvPr/>
        </p:nvSpPr>
        <p:spPr>
          <a:xfrm>
            <a:off x="2331714" y="287482"/>
            <a:ext cx="8016554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my sleep schedule influence how long I can train for?”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hours_sleep ==&gt; duration_minutes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5" descr="A person wearing glasses and a denim shirt&#10;&#10;AI-generated content may be incorrect.">
            <a:extLst>
              <a:ext uri="{FF2B5EF4-FFF2-40B4-BE49-F238E27FC236}">
                <a16:creationId xmlns:a16="http://schemas.microsoft.com/office/drawing/2014/main" id="{A114B5D7-28B4-6A52-5046-EBF824E84E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2B00030-E816-EB09-419F-F8A3FB67D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7526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2A4BA1-B9CA-FB1F-35B5-45956D5B0F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A94E983A-3D70-8E6A-4932-10A38335F9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89D162D-3495-BEA8-B1BA-6DDD9896F8D0}"/>
              </a:ext>
            </a:extLst>
          </p:cNvPr>
          <p:cNvSpPr txBox="1"/>
          <p:nvPr/>
        </p:nvSpPr>
        <p:spPr>
          <a:xfrm>
            <a:off x="1940557" y="122502"/>
            <a:ext cx="2087431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Vivien Reid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11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43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5172A8-1B30-0B7C-97FC-C2C984483F8D}"/>
              </a:ext>
            </a:extLst>
          </p:cNvPr>
          <p:cNvSpPr txBox="1"/>
          <p:nvPr/>
        </p:nvSpPr>
        <p:spPr>
          <a:xfrm>
            <a:off x="4549752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22.2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67/120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9258AFD-7010-4EF5-8DFC-AB23DF5B8C90}"/>
              </a:ext>
            </a:extLst>
          </p:cNvPr>
          <p:cNvSpPr txBox="1"/>
          <p:nvPr/>
        </p:nvSpPr>
        <p:spPr>
          <a:xfrm>
            <a:off x="8416343" y="122502"/>
            <a:ext cx="2704651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None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873A00C-BF50-9BA6-FCEF-6A9614B3F320}"/>
              </a:ext>
            </a:extLst>
          </p:cNvPr>
          <p:cNvSpPr txBox="1"/>
          <p:nvPr/>
        </p:nvSpPr>
        <p:spPr>
          <a:xfrm>
            <a:off x="391157" y="5653915"/>
            <a:ext cx="11274818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 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1D7A2B0-20E4-917E-A783-2740B03E0D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8246497"/>
              </p:ext>
            </p:extLst>
          </p:nvPr>
        </p:nvGraphicFramePr>
        <p:xfrm>
          <a:off x="838200" y="2546466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646067580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91183168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4208163302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04926201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6115905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8636726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7919775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97177093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165373851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926305031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218600556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7297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432525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269246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028046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10241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385118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05084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2728869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185905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1129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3333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6940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44057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5883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16.86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075248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9192620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6695615"/>
                  </a:ext>
                </a:extLst>
              </a:tr>
            </a:tbl>
          </a:graphicData>
        </a:graphic>
      </p:graphicFrame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0F8F80D0-AD31-289B-0530-E9FC44B6B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C4D9C5A-E4A2-A7E7-C478-861594D815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3340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CBA869-F925-7FD5-7C97-E8321E20BF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9E2C4E8-4237-3666-5264-9A933F188C47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DBD3ECA-B386-88A2-E7D5-345D297A12EB}"/>
              </a:ext>
            </a:extLst>
          </p:cNvPr>
          <p:cNvSpPr txBox="1"/>
          <p:nvPr/>
        </p:nvSpPr>
        <p:spPr>
          <a:xfrm>
            <a:off x="2331714" y="287482"/>
            <a:ext cx="685527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questions: </a:t>
            </a:r>
            <a:r>
              <a:rPr lang="en-GB" i="1" dirty="0"/>
              <a:t>“I’ve been told that I need to walk and train more.</a:t>
            </a:r>
          </a:p>
          <a:p>
            <a:r>
              <a:rPr lang="en-GB" i="1" dirty="0"/>
              <a:t>What effects will this have on my physique?”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duration_minutes/daily_steps =&gt; calories_burned</a:t>
            </a:r>
          </a:p>
        </p:txBody>
      </p:sp>
      <p:pic>
        <p:nvPicPr>
          <p:cNvPr id="6" name="Picture 5" descr="A person with blonde hair wearing a grey sweater&#10;&#10;AI-generated content may be incorrect.">
            <a:extLst>
              <a:ext uri="{FF2B5EF4-FFF2-40B4-BE49-F238E27FC236}">
                <a16:creationId xmlns:a16="http://schemas.microsoft.com/office/drawing/2014/main" id="{C39882B8-FF12-E2DE-D305-00DEE5156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06A2589-59AC-041D-08FD-E9E868AA337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3888" y="1373777"/>
            <a:ext cx="5484223" cy="5484223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04E1C9D4-F4F2-E9F9-F4BE-A8A606161D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21394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4A82CF-D0E4-6526-AAD0-011772FE84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1B74B58-F95D-D21B-6ADB-69C9C6B48D0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9DD4BF-BB00-E2F3-8482-7C9480316144}"/>
              </a:ext>
            </a:extLst>
          </p:cNvPr>
          <p:cNvSpPr txBox="1"/>
          <p:nvPr/>
        </p:nvSpPr>
        <p:spPr>
          <a:xfrm>
            <a:off x="1940557" y="122502"/>
            <a:ext cx="2154308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Gideon Jura</a:t>
            </a:r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172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8B6417-C2CB-C08D-0E7C-09E27C1F1D4C}"/>
              </a:ext>
            </a:extLst>
          </p:cNvPr>
          <p:cNvSpPr txBox="1"/>
          <p:nvPr/>
        </p:nvSpPr>
        <p:spPr>
          <a:xfrm>
            <a:off x="4583191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25.2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69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76/129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135EA85-ACF8-7950-165B-A2DC6B698C02}"/>
              </a:ext>
            </a:extLst>
          </p:cNvPr>
          <p:cNvSpPr txBox="1"/>
          <p:nvPr/>
        </p:nvSpPr>
        <p:spPr>
          <a:xfrm>
            <a:off x="8416343" y="122502"/>
            <a:ext cx="2860270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Asthma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845F2776-A351-E1D2-7B45-4901329517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586713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619258711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50427452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82074405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0348655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46356190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54103519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576646963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28432981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779893829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1437227560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1997052680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576785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37643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8604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052986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9522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699767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5330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10265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47547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10611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74825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245584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7298455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320182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41894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7305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8305786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7482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6.45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8947641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7820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0292989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AEDD7F27-26C3-67B4-20FB-64FBC2236A01}"/>
              </a:ext>
            </a:extLst>
          </p:cNvPr>
          <p:cNvSpPr txBox="1"/>
          <p:nvPr/>
        </p:nvSpPr>
        <p:spPr>
          <a:xfrm>
            <a:off x="391157" y="5653915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C449F499-F724-8A81-A3B0-865B7F8275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25E7AD8A-F68F-D085-BCB3-A1629F5E2C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46585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DE63CD-3B3C-CCF9-0CF5-6579FD735C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839C158-144C-551B-2838-7C4525E36F8F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4E1B646-C0D1-45DF-55DE-929F9A4074D5}"/>
              </a:ext>
            </a:extLst>
          </p:cNvPr>
          <p:cNvSpPr txBox="1"/>
          <p:nvPr/>
        </p:nvSpPr>
        <p:spPr>
          <a:xfrm>
            <a:off x="2331714" y="287482"/>
            <a:ext cx="865397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training for longer have a good effect on my resting heart rate?”</a:t>
            </a:r>
          </a:p>
          <a:p>
            <a:endParaRPr lang="en-GB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resting_heart_rate</a:t>
            </a:r>
            <a:endParaRPr lang="en-GB" sz="10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6" name="Picture 15" descr="A person in a white shirt&#10;&#10;AI-generated content may be incorrect.">
            <a:extLst>
              <a:ext uri="{FF2B5EF4-FFF2-40B4-BE49-F238E27FC236}">
                <a16:creationId xmlns:a16="http://schemas.microsoft.com/office/drawing/2014/main" id="{B2D430A1-5280-6C4F-662A-2988EA8D1C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976920-F288-0B56-3C8D-BB43CE00AAE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D75D39BB-025D-8125-EF07-66C5E63E33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038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4A3A6-EB48-12DB-0731-4A4896E03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FC6484D-A232-1E15-DC97-DBB41720317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937120" y="2119682"/>
            <a:ext cx="6317759" cy="473831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DCFAF706-6DBD-517F-C0B8-CF9D7C1CE5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8578E9E-0999-54BE-1B26-91847579F549}"/>
              </a:ext>
            </a:extLst>
          </p:cNvPr>
          <p:cNvSpPr txBox="1"/>
          <p:nvPr/>
        </p:nvSpPr>
        <p:spPr>
          <a:xfrm>
            <a:off x="2351088" y="287482"/>
            <a:ext cx="8778365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“Does the type of activity I do have an impact on the calories I burn?” </a:t>
            </a:r>
          </a:p>
          <a:p>
            <a:endParaRPr lang="en-GB" i="1" dirty="0"/>
          </a:p>
          <a:p>
            <a:r>
              <a:rPr lang="en-US" sz="1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activity_type</a:t>
            </a:r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 ==&gt; calories_burned</a:t>
            </a:r>
          </a:p>
        </p:txBody>
      </p:sp>
      <p:pic>
        <p:nvPicPr>
          <p:cNvPr id="8" name="Picture 7" descr="A close-up of a person&#10;&#10;AI-generated content may be incorrect.">
            <a:extLst>
              <a:ext uri="{FF2B5EF4-FFF2-40B4-BE49-F238E27FC236}">
                <a16:creationId xmlns:a16="http://schemas.microsoft.com/office/drawing/2014/main" id="{07CB2BC6-5866-2C29-6DA0-0DF406BFA5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2538C99-0527-914F-B8BD-A1E9F7431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885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E24CDB-2429-97FD-6B32-C114BF56C0D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3739FBCB-144F-1C4F-6EB8-12C03F1C080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0C121BC-782F-A497-65EC-4980062CDE30}"/>
              </a:ext>
            </a:extLst>
          </p:cNvPr>
          <p:cNvSpPr txBox="1"/>
          <p:nvPr/>
        </p:nvSpPr>
        <p:spPr>
          <a:xfrm>
            <a:off x="1950244" y="122502"/>
            <a:ext cx="2251899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Jace </a:t>
            </a:r>
            <a:r>
              <a:rPr lang="en-GB" dirty="0" err="1"/>
              <a:t>Beleren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8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54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8168D61-3890-E1F9-1057-47978B936B86}"/>
              </a:ext>
            </a:extLst>
          </p:cNvPr>
          <p:cNvSpPr txBox="1"/>
          <p:nvPr/>
        </p:nvSpPr>
        <p:spPr>
          <a:xfrm>
            <a:off x="4641673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28.7 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72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89/129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14BBCB-4CE2-4421-1DD2-51696C0A022E}"/>
              </a:ext>
            </a:extLst>
          </p:cNvPr>
          <p:cNvSpPr txBox="1"/>
          <p:nvPr/>
        </p:nvSpPr>
        <p:spPr>
          <a:xfrm>
            <a:off x="8426029" y="122502"/>
            <a:ext cx="3426387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Hypertension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301B929-AE77-95BD-BBEF-19A1098088DD}"/>
              </a:ext>
            </a:extLst>
          </p:cNvPr>
          <p:cNvSpPr txBox="1"/>
          <p:nvPr/>
        </p:nvSpPr>
        <p:spPr>
          <a:xfrm>
            <a:off x="391157" y="5653915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0232EDA0-8D26-BDB1-5D32-40173BD2DB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5772095"/>
              </p:ext>
            </p:extLst>
          </p:nvPr>
        </p:nvGraphicFramePr>
        <p:xfrm>
          <a:off x="838200" y="2546467"/>
          <a:ext cx="10515600" cy="2664270"/>
        </p:xfrm>
        <a:graphic>
          <a:graphicData uri="http://schemas.openxmlformats.org/drawingml/2006/table">
            <a:tbl>
              <a:tblPr/>
              <a:tblGrid>
                <a:gridCol w="767927">
                  <a:extLst>
                    <a:ext uri="{9D8B030D-6E8A-4147-A177-3AD203B41FA5}">
                      <a16:colId xmlns:a16="http://schemas.microsoft.com/office/drawing/2014/main" val="2778117627"/>
                    </a:ext>
                  </a:extLst>
                </a:gridCol>
                <a:gridCol w="953289">
                  <a:extLst>
                    <a:ext uri="{9D8B030D-6E8A-4147-A177-3AD203B41FA5}">
                      <a16:colId xmlns:a16="http://schemas.microsoft.com/office/drawing/2014/main" val="3162989658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516604812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3740025207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564628540"/>
                    </a:ext>
                  </a:extLst>
                </a:gridCol>
                <a:gridCol w="847368">
                  <a:extLst>
                    <a:ext uri="{9D8B030D-6E8A-4147-A177-3AD203B41FA5}">
                      <a16:colId xmlns:a16="http://schemas.microsoft.com/office/drawing/2014/main" val="186569226"/>
                    </a:ext>
                  </a:extLst>
                </a:gridCol>
                <a:gridCol w="767927">
                  <a:extLst>
                    <a:ext uri="{9D8B030D-6E8A-4147-A177-3AD203B41FA5}">
                      <a16:colId xmlns:a16="http://schemas.microsoft.com/office/drawing/2014/main" val="2828565781"/>
                    </a:ext>
                  </a:extLst>
                </a:gridCol>
                <a:gridCol w="979769">
                  <a:extLst>
                    <a:ext uri="{9D8B030D-6E8A-4147-A177-3AD203B41FA5}">
                      <a16:colId xmlns:a16="http://schemas.microsoft.com/office/drawing/2014/main" val="2840235506"/>
                    </a:ext>
                  </a:extLst>
                </a:gridCol>
                <a:gridCol w="1212207">
                  <a:extLst>
                    <a:ext uri="{9D8B030D-6E8A-4147-A177-3AD203B41FA5}">
                      <a16:colId xmlns:a16="http://schemas.microsoft.com/office/drawing/2014/main" val="2220424571"/>
                    </a:ext>
                  </a:extLst>
                </a:gridCol>
                <a:gridCol w="1491721">
                  <a:extLst>
                    <a:ext uri="{9D8B030D-6E8A-4147-A177-3AD203B41FA5}">
                      <a16:colId xmlns:a16="http://schemas.microsoft.com/office/drawing/2014/main" val="3481146430"/>
                    </a:ext>
                  </a:extLst>
                </a:gridCol>
                <a:gridCol w="1191611">
                  <a:extLst>
                    <a:ext uri="{9D8B030D-6E8A-4147-A177-3AD203B41FA5}">
                      <a16:colId xmlns:a16="http://schemas.microsoft.com/office/drawing/2014/main" val="103684818"/>
                    </a:ext>
                  </a:extLst>
                </a:gridCol>
              </a:tblGrid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6225276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2922279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52380937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9462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45978082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10396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106658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10478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4080810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348772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9484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9.07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24293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2.74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10.53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000503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Basketball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7741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54197054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12.88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1811121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6568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7.14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6.62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14.11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16033629"/>
                  </a:ext>
                </a:extLst>
              </a:tr>
              <a:tr h="188621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7433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3.17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338350"/>
                  </a:ext>
                </a:extLst>
              </a:tr>
              <a:tr h="200409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66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7967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6.65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4.38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2.31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122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</a:t>
                      </a:r>
                    </a:p>
                  </a:txBody>
                  <a:tcPr marL="8842" marR="8842" marT="884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16.43</a:t>
                      </a:r>
                    </a:p>
                  </a:txBody>
                  <a:tcPr marL="8842" marR="8842" marT="884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5524299"/>
                  </a:ext>
                </a:extLst>
              </a:tr>
            </a:tbl>
          </a:graphicData>
        </a:graphic>
      </p:graphicFrame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8423BAA4-64A8-3569-4301-8D26B9BBB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8B88BA1B-48BE-4684-F674-A0774F7B9A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830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24B156-39A0-6D34-DC0B-5A83983629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73EE05E-16DB-43B3-9953-01B0AE29FC9C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C41D831-3412-3790-99EC-EBE8229EE7C9}"/>
              </a:ext>
            </a:extLst>
          </p:cNvPr>
          <p:cNvSpPr txBox="1"/>
          <p:nvPr/>
        </p:nvSpPr>
        <p:spPr>
          <a:xfrm>
            <a:off x="2351088" y="288188"/>
            <a:ext cx="7069243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 am going to train more! What effects will I notice?”</a:t>
            </a:r>
          </a:p>
          <a:p>
            <a:endParaRPr lang="en-GB" i="1" dirty="0"/>
          </a:p>
          <a:p>
            <a:r>
              <a:rPr lang="en-GB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increase duration_minutes</a:t>
            </a:r>
          </a:p>
        </p:txBody>
      </p:sp>
      <p:pic>
        <p:nvPicPr>
          <p:cNvPr id="8" name="Picture 7" descr="A person in a grey sweater&#10;&#10;AI-generated content may be incorrect.">
            <a:extLst>
              <a:ext uri="{FF2B5EF4-FFF2-40B4-BE49-F238E27FC236}">
                <a16:creationId xmlns:a16="http://schemas.microsoft.com/office/drawing/2014/main" id="{F3EB915B-E149-D21C-AB1D-FA8CCFCEDB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377B4ED-82E9-7FCA-743F-1CCF1C52F08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5" y="1380310"/>
            <a:ext cx="5477690" cy="547769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A75BDAC0-129A-C910-AACB-20872ED16B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08026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BBCE38-0A78-855E-DA22-42FA67D7A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CA9B16CF-E9A0-1371-7388-EF9901370EAE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4F45B0A-1A9C-5997-6F02-7B875258277E}"/>
              </a:ext>
            </a:extLst>
          </p:cNvPr>
          <p:cNvSpPr txBox="1"/>
          <p:nvPr/>
        </p:nvSpPr>
        <p:spPr>
          <a:xfrm>
            <a:off x="1950244" y="122502"/>
            <a:ext cx="2569486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Chandra </a:t>
            </a:r>
            <a:r>
              <a:rPr lang="en-GB" dirty="0" err="1"/>
              <a:t>Nalaar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165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Female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39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211D2B-22BD-457E-8EA8-92933882D9B7}"/>
              </a:ext>
            </a:extLst>
          </p:cNvPr>
          <p:cNvSpPr txBox="1"/>
          <p:nvPr/>
        </p:nvSpPr>
        <p:spPr>
          <a:xfrm>
            <a:off x="4800467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18.7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74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81/105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799DA99-ACAF-81D8-C936-691CC4AB80C0}"/>
              </a:ext>
            </a:extLst>
          </p:cNvPr>
          <p:cNvSpPr txBox="1"/>
          <p:nvPr/>
        </p:nvSpPr>
        <p:spPr>
          <a:xfrm>
            <a:off x="8426030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Former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6B04B30-A391-95B5-D5A4-134EF54809F6}"/>
              </a:ext>
            </a:extLst>
          </p:cNvPr>
          <p:cNvSpPr txBox="1"/>
          <p:nvPr/>
        </p:nvSpPr>
        <p:spPr>
          <a:xfrm>
            <a:off x="391157" y="5653915"/>
            <a:ext cx="9199826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“Had I increased the amount of exercise I did,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E5A87EB4-0B59-66C8-EEF4-E1353D0AB97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67055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2480050685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3477330035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1797337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611587401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998368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86743973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412539882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3780026678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1143452186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3760290286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585763712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0594868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6352924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8351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037518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9921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026294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9885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7.03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9925709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9167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216873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10069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8.49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1379925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8584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06392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7986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6791607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7191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157140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6970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13.96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0971142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Cycling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6406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15.42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922572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7426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6.63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1807830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8402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6500480"/>
                  </a:ext>
                </a:extLst>
              </a:tr>
            </a:tbl>
          </a:graphicData>
        </a:graphic>
      </p:graphicFrame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750741D3-B75F-2862-A7C7-7E034CF652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7CF6129-1ECA-D246-86DF-51CCE7E700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666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E98FB2-5C3A-2FF8-090A-D8A6E82EA8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E1CE6E3B-5BBA-9E9A-43A6-EC063A141B5A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7F25A63-C01E-4FB9-E40E-3F26698A2C0D}"/>
              </a:ext>
            </a:extLst>
          </p:cNvPr>
          <p:cNvSpPr txBox="1"/>
          <p:nvPr/>
        </p:nvSpPr>
        <p:spPr>
          <a:xfrm>
            <a:off x="2351088" y="287482"/>
            <a:ext cx="8842357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</a:t>
            </a:r>
            <a:r>
              <a:rPr lang="en-GB" i="1" dirty="0"/>
              <a:t>“If I increased the amount of exercise I do, would I be in better shape?”</a:t>
            </a:r>
          </a:p>
          <a:p>
            <a:endParaRPr lang="en-GB" i="1" dirty="0"/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duration_minutes ==&gt; fitness_level + duration_minutes ==&gt; bmi</a:t>
            </a:r>
          </a:p>
        </p:txBody>
      </p:sp>
      <p:pic>
        <p:nvPicPr>
          <p:cNvPr id="24" name="Picture 23" descr="A person smiling with a pink scarf&#10;&#10;AI-generated content may be incorrect.">
            <a:extLst>
              <a:ext uri="{FF2B5EF4-FFF2-40B4-BE49-F238E27FC236}">
                <a16:creationId xmlns:a16="http://schemas.microsoft.com/office/drawing/2014/main" id="{209E266B-ABF5-4C87-D93E-85398EF4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44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EEB1D28-1EC1-AD40-E1D5-6CD689B499E7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7154" y="1380309"/>
            <a:ext cx="5477691" cy="5477691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E067BA03-BA46-C620-C292-82C8B780DF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652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FC4DDD-EB71-71E7-11EA-1525C4786340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960C8A-17CD-8550-512E-76DF79EE46E1}"/>
              </a:ext>
            </a:extLst>
          </p:cNvPr>
          <p:cNvSpPr txBox="1"/>
          <p:nvPr/>
        </p:nvSpPr>
        <p:spPr>
          <a:xfrm>
            <a:off x="1940557" y="122502"/>
            <a:ext cx="2644635" cy="17143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Name: </a:t>
            </a:r>
            <a:r>
              <a:rPr lang="en-GB" dirty="0"/>
              <a:t>Jared </a:t>
            </a:r>
            <a:r>
              <a:rPr lang="en-GB" dirty="0" err="1"/>
              <a:t>Carthalion</a:t>
            </a:r>
            <a:endParaRPr lang="en-GB" dirty="0"/>
          </a:p>
          <a:p>
            <a:pPr>
              <a:lnSpc>
                <a:spcPct val="150000"/>
              </a:lnSpc>
            </a:pPr>
            <a:r>
              <a:rPr lang="en-GB" b="1" dirty="0" err="1"/>
              <a:t>pid</a:t>
            </a:r>
            <a:r>
              <a:rPr lang="en-GB" b="1" dirty="0"/>
              <a:t>: </a:t>
            </a:r>
            <a:r>
              <a:rPr lang="en-GB" dirty="0"/>
              <a:t>262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Sex</a:t>
            </a:r>
            <a:r>
              <a:rPr lang="en-GB" dirty="0"/>
              <a:t>: Male</a:t>
            </a:r>
          </a:p>
          <a:p>
            <a:pPr>
              <a:lnSpc>
                <a:spcPct val="150000"/>
              </a:lnSpc>
            </a:pPr>
            <a:r>
              <a:rPr lang="en-GB" b="1" dirty="0"/>
              <a:t>Age</a:t>
            </a:r>
            <a:r>
              <a:rPr lang="en-GB" dirty="0"/>
              <a:t>: 40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8C78497-CF3D-0FC2-B110-5D3253F5A195}"/>
              </a:ext>
            </a:extLst>
          </p:cNvPr>
          <p:cNvSpPr txBox="1"/>
          <p:nvPr/>
        </p:nvSpPr>
        <p:spPr>
          <a:xfrm>
            <a:off x="4828354" y="122502"/>
            <a:ext cx="3344826" cy="1298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BMI: </a:t>
            </a:r>
            <a:r>
              <a:rPr lang="en-GB" dirty="0"/>
              <a:t>21.2</a:t>
            </a:r>
          </a:p>
          <a:p>
            <a:pPr>
              <a:lnSpc>
                <a:spcPct val="150000"/>
              </a:lnSpc>
            </a:pPr>
            <a:r>
              <a:rPr lang="en-GB" b="1" dirty="0"/>
              <a:t>Resting Heart Rate</a:t>
            </a:r>
            <a:r>
              <a:rPr lang="en-GB" dirty="0"/>
              <a:t>: 76 bpm</a:t>
            </a:r>
          </a:p>
          <a:p>
            <a:pPr>
              <a:lnSpc>
                <a:spcPct val="150000"/>
              </a:lnSpc>
            </a:pPr>
            <a:r>
              <a:rPr lang="en-GB" b="1" dirty="0"/>
              <a:t>Blood Pressure</a:t>
            </a:r>
            <a:r>
              <a:rPr lang="en-GB" dirty="0"/>
              <a:t>: 81/144 </a:t>
            </a:r>
            <a:r>
              <a:rPr lang="en-US" dirty="0"/>
              <a:t>mm Hg</a:t>
            </a:r>
            <a:endParaRPr lang="en-GB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39C015-2C44-85B0-D9F8-BF4B44CD4A4A}"/>
              </a:ext>
            </a:extLst>
          </p:cNvPr>
          <p:cNvSpPr txBox="1"/>
          <p:nvPr/>
        </p:nvSpPr>
        <p:spPr>
          <a:xfrm>
            <a:off x="8416343" y="122502"/>
            <a:ext cx="2983958" cy="8833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GB" b="1" dirty="0"/>
              <a:t>Smoking Status : </a:t>
            </a:r>
            <a:r>
              <a:rPr lang="en-GB" dirty="0"/>
              <a:t>Current</a:t>
            </a:r>
          </a:p>
          <a:p>
            <a:pPr>
              <a:lnSpc>
                <a:spcPct val="150000"/>
              </a:lnSpc>
            </a:pPr>
            <a:r>
              <a:rPr lang="en-GB" b="1" dirty="0"/>
              <a:t>Health Condition</a:t>
            </a:r>
            <a:r>
              <a:rPr lang="en-GB" dirty="0"/>
              <a:t>: Diabetes</a:t>
            </a:r>
          </a:p>
        </p:txBody>
      </p: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55FB74EE-62A7-78B6-120A-ED96305091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325268"/>
              </p:ext>
            </p:extLst>
          </p:nvPr>
        </p:nvGraphicFramePr>
        <p:xfrm>
          <a:off x="838200" y="2546467"/>
          <a:ext cx="10515600" cy="2685346"/>
        </p:xfrm>
        <a:graphic>
          <a:graphicData uri="http://schemas.openxmlformats.org/drawingml/2006/table">
            <a:tbl>
              <a:tblPr/>
              <a:tblGrid>
                <a:gridCol w="773773">
                  <a:extLst>
                    <a:ext uri="{9D8B030D-6E8A-4147-A177-3AD203B41FA5}">
                      <a16:colId xmlns:a16="http://schemas.microsoft.com/office/drawing/2014/main" val="118625508"/>
                    </a:ext>
                  </a:extLst>
                </a:gridCol>
                <a:gridCol w="960545">
                  <a:extLst>
                    <a:ext uri="{9D8B030D-6E8A-4147-A177-3AD203B41FA5}">
                      <a16:colId xmlns:a16="http://schemas.microsoft.com/office/drawing/2014/main" val="2135515723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22353160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3797939138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57389954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1204735090"/>
                    </a:ext>
                  </a:extLst>
                </a:gridCol>
                <a:gridCol w="773773">
                  <a:extLst>
                    <a:ext uri="{9D8B030D-6E8A-4147-A177-3AD203B41FA5}">
                      <a16:colId xmlns:a16="http://schemas.microsoft.com/office/drawing/2014/main" val="2782641308"/>
                    </a:ext>
                  </a:extLst>
                </a:gridCol>
                <a:gridCol w="987227">
                  <a:extLst>
                    <a:ext uri="{9D8B030D-6E8A-4147-A177-3AD203B41FA5}">
                      <a16:colId xmlns:a16="http://schemas.microsoft.com/office/drawing/2014/main" val="1946813686"/>
                    </a:ext>
                  </a:extLst>
                </a:gridCol>
                <a:gridCol w="1221434">
                  <a:extLst>
                    <a:ext uri="{9D8B030D-6E8A-4147-A177-3AD203B41FA5}">
                      <a16:colId xmlns:a16="http://schemas.microsoft.com/office/drawing/2014/main" val="3851882997"/>
                    </a:ext>
                  </a:extLst>
                </a:gridCol>
                <a:gridCol w="1503075">
                  <a:extLst>
                    <a:ext uri="{9D8B030D-6E8A-4147-A177-3AD203B41FA5}">
                      <a16:colId xmlns:a16="http://schemas.microsoft.com/office/drawing/2014/main" val="4254294954"/>
                    </a:ext>
                  </a:extLst>
                </a:gridCol>
                <a:gridCol w="1200681">
                  <a:extLst>
                    <a:ext uri="{9D8B030D-6E8A-4147-A177-3AD203B41FA5}">
                      <a16:colId xmlns:a16="http://schemas.microsoft.com/office/drawing/2014/main" val="2351588071"/>
                    </a:ext>
                  </a:extLst>
                </a:gridCol>
              </a:tblGrid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LIFESTYLE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HEALTH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RESULTS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GB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92475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Activity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Duration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Intensity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Daily Steps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Sleep Hours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Stress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Hydration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Average Heart Rate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Calories Burned (*1000)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Fitness Level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839153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January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Dancing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515319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February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9742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5.75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954303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March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9656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7.34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1493208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April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9759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85036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Tennis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9844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46549877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June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Swimming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Low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8824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6644220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July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Yoga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70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8091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2.39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36949575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August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6934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13.28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17376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September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Walking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6758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14.72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059037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October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HIIT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High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6476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4.35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15.93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5686891"/>
                  </a:ext>
                </a:extLst>
              </a:tr>
              <a:tr h="190113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November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Running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7220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7.12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2.66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21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17.18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0137165"/>
                  </a:ext>
                </a:extLst>
              </a:tr>
              <a:tr h="201995">
                <a:tc>
                  <a:txBody>
                    <a:bodyPr/>
                    <a:lstStyle/>
                    <a:p>
                      <a:pPr algn="l" fontAlgn="b">
                        <a:buNone/>
                      </a:pPr>
                      <a:r>
                        <a:rPr lang="en-US" sz="11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December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Weight Training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Medium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BE2D5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8363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6.87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5.11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2.46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AEDFB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132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AF2D0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</a:t>
                      </a:r>
                    </a:p>
                  </a:txBody>
                  <a:tcPr marL="8912" marR="8912" marT="8912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18.54</a:t>
                      </a:r>
                    </a:p>
                  </a:txBody>
                  <a:tcPr marL="8912" marR="8912" marT="8912" marB="0" anchor="b">
                    <a:lnL>
                      <a:noFill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C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76686"/>
                  </a:ext>
                </a:extLst>
              </a:tr>
            </a:tbl>
          </a:graphicData>
        </a:graphic>
      </p:graphicFrame>
      <p:sp>
        <p:nvSpPr>
          <p:cNvPr id="16" name="TextBox 15">
            <a:extLst>
              <a:ext uri="{FF2B5EF4-FFF2-40B4-BE49-F238E27FC236}">
                <a16:creationId xmlns:a16="http://schemas.microsoft.com/office/drawing/2014/main" id="{5022B7D4-894A-E403-F94C-8029C1D6DFCC}"/>
              </a:ext>
            </a:extLst>
          </p:cNvPr>
          <p:cNvSpPr txBox="1"/>
          <p:nvPr/>
        </p:nvSpPr>
        <p:spPr>
          <a:xfrm>
            <a:off x="391157" y="5653915"/>
            <a:ext cx="8373959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“Is it better to walk more or to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8CB90935-2879-5F3E-05BF-BD30E5EE16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FBC1323D-B9FC-14C0-D5DF-65629FB479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50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8CF398-6D47-B5A2-57B9-88EB26AD6B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E4A27C1D-02FE-9332-66E2-DE1E4D031343}"/>
              </a:ext>
            </a:extLst>
          </p:cNvPr>
          <p:cNvSpPr/>
          <p:nvPr/>
        </p:nvSpPr>
        <p:spPr>
          <a:xfrm>
            <a:off x="0" y="0"/>
            <a:ext cx="12192000" cy="2124365"/>
          </a:xfrm>
          <a:prstGeom prst="rect">
            <a:avLst/>
          </a:prstGeom>
          <a:gradFill>
            <a:gsLst>
              <a:gs pos="0">
                <a:srgbClr val="FEFFC0"/>
              </a:gs>
              <a:gs pos="100000">
                <a:schemeClr val="tx2">
                  <a:lumMod val="10000"/>
                  <a:lumOff val="90000"/>
                </a:schemeClr>
              </a:gs>
            </a:gsLst>
            <a:lin ang="2700000" scaled="0"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23DBDB-4941-CE57-61D8-546E865A92C0}"/>
              </a:ext>
            </a:extLst>
          </p:cNvPr>
          <p:cNvSpPr txBox="1"/>
          <p:nvPr/>
        </p:nvSpPr>
        <p:spPr>
          <a:xfrm>
            <a:off x="2331714" y="287581"/>
            <a:ext cx="9135450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/>
              <a:t>Causal question: “How beneficial is it to walk more and train harder to get in better shape?”</a:t>
            </a:r>
          </a:p>
          <a:p>
            <a:endParaRPr lang="en-GB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000" dirty="0">
                <a:latin typeface="Courier New" panose="02070309020205020404" pitchFamily="49" charset="0"/>
                <a:cs typeface="Courier New" panose="02070309020205020404" pitchFamily="49" charset="0"/>
              </a:rPr>
              <a:t>daily_steps ==&gt; fitness_level + duration_minutes ==&gt; fitness_level</a:t>
            </a:r>
          </a:p>
        </p:txBody>
      </p:sp>
      <p:pic>
        <p:nvPicPr>
          <p:cNvPr id="20" name="Picture 19" descr="A person with his arms crossed&#10;&#10;AI-generated content may be incorrect.">
            <a:extLst>
              <a:ext uri="{FF2B5EF4-FFF2-40B4-BE49-F238E27FC236}">
                <a16:creationId xmlns:a16="http://schemas.microsoft.com/office/drawing/2014/main" id="{F529DF00-72F9-687F-7222-03C99376FF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157" y="287482"/>
            <a:ext cx="1549400" cy="1549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41A3903-184F-7DE7-A7B9-A9CDF4ADFFC3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354591" y="1375183"/>
            <a:ext cx="5482817" cy="5482817"/>
          </a:xfrm>
          <a:prstGeom prst="rect">
            <a:avLst/>
          </a:prstGeom>
        </p:spPr>
      </p:pic>
      <p:pic>
        <p:nvPicPr>
          <p:cNvPr id="2" name="Picture 1" descr="A logo of a university&#10;&#10;AI-generated content may be incorrect.">
            <a:extLst>
              <a:ext uri="{FF2B5EF4-FFF2-40B4-BE49-F238E27FC236}">
                <a16:creationId xmlns:a16="http://schemas.microsoft.com/office/drawing/2014/main" id="{7B17EA5D-AB45-5D5E-8841-7F75036F83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32718" y="6305575"/>
            <a:ext cx="1459282" cy="552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2618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715</TotalTime>
  <Words>3078</Words>
  <Application>Microsoft Macintosh PowerPoint</Application>
  <PresentationFormat>Widescreen</PresentationFormat>
  <Paragraphs>1981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Aptos</vt:lpstr>
      <vt:lpstr>Aptos Display</vt:lpstr>
      <vt:lpstr>Aptos Narrow</vt:lpstr>
      <vt:lpstr>Arial</vt:lpstr>
      <vt:lpstr>Courier New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Anonymous Author</dc:creator>
  <cp:lastModifiedBy>Anonymous Author</cp:lastModifiedBy>
  <cp:revision>212</cp:revision>
  <dcterms:created xsi:type="dcterms:W3CDTF">2025-08-18T11:06:54Z</dcterms:created>
  <dcterms:modified xsi:type="dcterms:W3CDTF">2025-09-10T13:03:16Z</dcterms:modified>
</cp:coreProperties>
</file>